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ppm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1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5" r:id="rId17"/>
    <p:sldId id="271" r:id="rId18"/>
    <p:sldId id="272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Thursday, December 3,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13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Thursday, December 3,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80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Thursday, December 3,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9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Thursday, December 3,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496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Thursday, December 3,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00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Thursday, December 3,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70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Thursday, December 3,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915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Thursday, December 3,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6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Thursday, December 3,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93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Thursday, December 3,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52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Thursday, December 3,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67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Thursday, December 3,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137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pm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fif"/><Relationship Id="rId5" Type="http://schemas.openxmlformats.org/officeDocument/2006/relationships/image" Target="../media/image6.jfif"/><Relationship Id="rId4" Type="http://schemas.openxmlformats.org/officeDocument/2006/relationships/image" Target="../media/image5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955B3A-C08D-43E6-ABEF-A4F616FB6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19694A-8B4E-4127-9C08-9B8F39B6F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36E6B-D7EF-409B-B48D-1628C06EE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6D2053-BB10-4615-A38D-86EEC0D8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422144" cy="3599020"/>
          </a:xfrm>
          <a:prstGeom prst="rect">
            <a:avLst/>
          </a:prstGeom>
          <a:solidFill>
            <a:srgbClr val="63AF9D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365CF-8C3E-4B59-B172-962BF701C8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50" r="-1" b="11356"/>
          <a:stretch/>
        </p:blipFill>
        <p:spPr>
          <a:xfrm>
            <a:off x="422145" y="10"/>
            <a:ext cx="11082529" cy="359901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2CC60F-C99A-48C5-856F-3C79856E9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63AF9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A2ED1C-4B10-41E7-9BF6-7447B99B9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63AF9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0168D7E-9276-4D8B-9F4A-514DD32BF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209" y="3599020"/>
            <a:ext cx="2847975" cy="1609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DAA311-9A3C-44A1-8D71-54E18919A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228" y="3599020"/>
            <a:ext cx="3308238" cy="18526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B52EC6-F688-449E-82BA-E8121D61E577}"/>
              </a:ext>
            </a:extLst>
          </p:cNvPr>
          <p:cNvSpPr txBox="1"/>
          <p:nvPr/>
        </p:nvSpPr>
        <p:spPr>
          <a:xfrm>
            <a:off x="3042230" y="555998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TensorFlow for Edge Computing</a:t>
            </a:r>
          </a:p>
        </p:txBody>
      </p:sp>
    </p:spTree>
    <p:extLst>
      <p:ext uri="{BB962C8B-B14F-4D97-AF65-F5344CB8AC3E}">
        <p14:creationId xmlns:p14="http://schemas.microsoft.com/office/powerpoint/2010/main" val="1238700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39AC-4A8A-4EA0-BDAD-EA019FD5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Steps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66E7C9-B766-41D2-A953-6B9B4FEA2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5592"/>
            <a:ext cx="1486216" cy="72574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BD54A7-914F-4C63-BEA4-CDE3C83EF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983" y="6125592"/>
            <a:ext cx="1284017" cy="7257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A14787-2E09-49AE-9000-139F708D8B92}"/>
              </a:ext>
            </a:extLst>
          </p:cNvPr>
          <p:cNvSpPr txBox="1"/>
          <p:nvPr/>
        </p:nvSpPr>
        <p:spPr>
          <a:xfrm>
            <a:off x="1615736" y="1644969"/>
            <a:ext cx="84160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Train the model. Save it in the required format. 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Convert the saved model into a TFLite </a:t>
            </a:r>
            <a:r>
              <a:rPr lang="en-IN" dirty="0" err="1"/>
              <a:t>Flatbuffer</a:t>
            </a:r>
            <a:r>
              <a:rPr lang="en-IN" dirty="0"/>
              <a:t> using TFLite converter.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TFLite </a:t>
            </a:r>
            <a:r>
              <a:rPr lang="en-IN" dirty="0" err="1"/>
              <a:t>Flatbuffer</a:t>
            </a:r>
            <a:r>
              <a:rPr lang="en-IN" dirty="0"/>
              <a:t> will be saved in the directory with an extension ‘.</a:t>
            </a:r>
            <a:r>
              <a:rPr lang="en-IN" dirty="0" err="1"/>
              <a:t>tflite</a:t>
            </a:r>
            <a:r>
              <a:rPr lang="en-IN" dirty="0"/>
              <a:t>’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This file is used for deployment on edge-devices using TFLite interpreter.  </a:t>
            </a:r>
          </a:p>
        </p:txBody>
      </p:sp>
    </p:spTree>
    <p:extLst>
      <p:ext uri="{BB962C8B-B14F-4D97-AF65-F5344CB8AC3E}">
        <p14:creationId xmlns:p14="http://schemas.microsoft.com/office/powerpoint/2010/main" val="3030097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39AC-4A8A-4EA0-BDAD-EA019FD5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Why models should be optimized?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66E7C9-B766-41D2-A953-6B9B4FEA2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5592"/>
            <a:ext cx="1486216" cy="72574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BD54A7-914F-4C63-BEA4-CDE3C83EF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983" y="6125592"/>
            <a:ext cx="1284017" cy="7257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A12B5A-D91B-4427-B5B1-57A8AB44D0F4}"/>
              </a:ext>
            </a:extLst>
          </p:cNvPr>
          <p:cNvSpPr txBox="1"/>
          <p:nvPr/>
        </p:nvSpPr>
        <p:spPr>
          <a:xfrm>
            <a:off x="1486216" y="1690688"/>
            <a:ext cx="8660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EB425F-F022-4A17-AE0B-DAB48DA969F7}"/>
              </a:ext>
            </a:extLst>
          </p:cNvPr>
          <p:cNvSpPr txBox="1"/>
          <p:nvPr/>
        </p:nvSpPr>
        <p:spPr>
          <a:xfrm>
            <a:off x="1713389" y="1690688"/>
            <a:ext cx="80520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Size reduction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/>
              <a:t>Smaller storage size.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/>
              <a:t>Smaller download size.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/>
              <a:t>Uses less RAM when executed.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Latency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/>
              <a:t>Optimizations can reduce the time required to run inference. 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Accelerator compatibility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5423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39AC-4A8A-4EA0-BDAD-EA019FD5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Optimizations in TFLite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66E7C9-B766-41D2-A953-6B9B4FEA2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5592"/>
            <a:ext cx="1486216" cy="72574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BD54A7-914F-4C63-BEA4-CDE3C83EF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983" y="6125592"/>
            <a:ext cx="1284017" cy="7257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A12B5A-D91B-4427-B5B1-57A8AB44D0F4}"/>
              </a:ext>
            </a:extLst>
          </p:cNvPr>
          <p:cNvSpPr txBox="1"/>
          <p:nvPr/>
        </p:nvSpPr>
        <p:spPr>
          <a:xfrm>
            <a:off x="1486216" y="1690688"/>
            <a:ext cx="8660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F10BA-3478-4DD4-9313-720C55456511}"/>
              </a:ext>
            </a:extLst>
          </p:cNvPr>
          <p:cNvSpPr txBox="1"/>
          <p:nvPr/>
        </p:nvSpPr>
        <p:spPr>
          <a:xfrm>
            <a:off x="1580225" y="1624614"/>
            <a:ext cx="94813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Quantization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/>
              <a:t>Works by reducing the precision of the numbers used to represent a model’s parameters.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Pruning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/>
              <a:t>Works by removing insignificant parameters which have very less impact on the model’s performance. 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Clustering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Works by grouping the weights of each layer in a model into predefined number of clusters, then sharing the centroid values for the weights belonging to each individual cluster for a specific layer.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5123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39AC-4A8A-4EA0-BDAD-EA019FD5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Testing the converted 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66E7C9-B766-41D2-A953-6B9B4FEA2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5592"/>
            <a:ext cx="1486216" cy="72574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BD54A7-914F-4C63-BEA4-CDE3C83EF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983" y="6125592"/>
            <a:ext cx="1284017" cy="7257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A12B5A-D91B-4427-B5B1-57A8AB44D0F4}"/>
              </a:ext>
            </a:extLst>
          </p:cNvPr>
          <p:cNvSpPr txBox="1"/>
          <p:nvPr/>
        </p:nvSpPr>
        <p:spPr>
          <a:xfrm>
            <a:off x="1486216" y="1717321"/>
            <a:ext cx="9806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Once the model.tflite file is ready, we can test it locally using the TFLite Interpreter before actually deploying on any embedded or mobile device.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430C5-F9D6-4C8F-B5B0-258199315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431" y="2891947"/>
            <a:ext cx="63817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49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39AC-4A8A-4EA0-BDAD-EA019FD5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Installing TFLite on Raspberry Pi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66E7C9-B766-41D2-A953-6B9B4FEA2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5592"/>
            <a:ext cx="1486216" cy="72574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BD54A7-914F-4C63-BEA4-CDE3C83EF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983" y="6125592"/>
            <a:ext cx="1284017" cy="7257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A12B5A-D91B-4427-B5B1-57A8AB44D0F4}"/>
              </a:ext>
            </a:extLst>
          </p:cNvPr>
          <p:cNvSpPr txBox="1"/>
          <p:nvPr/>
        </p:nvSpPr>
        <p:spPr>
          <a:xfrm>
            <a:off x="1486216" y="1743954"/>
            <a:ext cx="9477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Just install the TFLite Interpreter (Only for inference) </a:t>
            </a:r>
          </a:p>
          <a:p>
            <a:pPr lvl="1"/>
            <a:r>
              <a:rPr lang="en-IN" dirty="0"/>
              <a:t>(https://www.tensorflow.org/lite/guide/python)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Build the full TensorFlow from source. More complicated and takes more time. </a:t>
            </a:r>
          </a:p>
          <a:p>
            <a:pPr lvl="1"/>
            <a:r>
              <a:rPr lang="en-IN" dirty="0"/>
              <a:t>(https://www.tensorflow.org/lite/guide/build_rpi)</a:t>
            </a:r>
          </a:p>
          <a:p>
            <a:r>
              <a:rPr lang="en-I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89354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39AC-4A8A-4EA0-BDAD-EA019FD5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Gesture based home automation on Raspberry Pi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66E7C9-B766-41D2-A953-6B9B4FEA2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5592"/>
            <a:ext cx="1486216" cy="72574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BD54A7-914F-4C63-BEA4-CDE3C83EF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983" y="6125592"/>
            <a:ext cx="1284017" cy="7257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A12B5A-D91B-4427-B5B1-57A8AB44D0F4}"/>
              </a:ext>
            </a:extLst>
          </p:cNvPr>
          <p:cNvSpPr txBox="1"/>
          <p:nvPr/>
        </p:nvSpPr>
        <p:spPr>
          <a:xfrm>
            <a:off x="1486216" y="1690688"/>
            <a:ext cx="8660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6CDE4-2854-45A3-96FC-635B1C1F5B81}"/>
              </a:ext>
            </a:extLst>
          </p:cNvPr>
          <p:cNvSpPr txBox="1"/>
          <p:nvPr/>
        </p:nvSpPr>
        <p:spPr>
          <a:xfrm>
            <a:off x="1615736" y="1644969"/>
            <a:ext cx="85314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Train the model using TensorFlow </a:t>
            </a:r>
            <a:r>
              <a:rPr lang="en-IN" dirty="0" err="1"/>
              <a:t>Keras</a:t>
            </a:r>
            <a:r>
              <a:rPr lang="en-IN" dirty="0"/>
              <a:t>. 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Convert the model to TFLite model. 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Use the TFLite model to perform inference on Raspberry Pi. </a:t>
            </a:r>
          </a:p>
        </p:txBody>
      </p:sp>
    </p:spTree>
    <p:extLst>
      <p:ext uri="{BB962C8B-B14F-4D97-AF65-F5344CB8AC3E}">
        <p14:creationId xmlns:p14="http://schemas.microsoft.com/office/powerpoint/2010/main" val="1097474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66E7C9-B766-41D2-A953-6B9B4FEA2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5592"/>
            <a:ext cx="1486216" cy="72574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BD54A7-914F-4C63-BEA4-CDE3C83EF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983" y="6125592"/>
            <a:ext cx="1284017" cy="7257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A12B5A-D91B-4427-B5B1-57A8AB44D0F4}"/>
              </a:ext>
            </a:extLst>
          </p:cNvPr>
          <p:cNvSpPr txBox="1"/>
          <p:nvPr/>
        </p:nvSpPr>
        <p:spPr>
          <a:xfrm>
            <a:off x="743108" y="838432"/>
            <a:ext cx="8660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Setup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1237E-BD23-4F43-B89B-C8753BCB7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044" y="720501"/>
            <a:ext cx="7386111" cy="54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37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66E7C9-B766-41D2-A953-6B9B4FEA2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5592"/>
            <a:ext cx="1486216" cy="72574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BD54A7-914F-4C63-BEA4-CDE3C83EF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983" y="6125592"/>
            <a:ext cx="1284017" cy="7257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A12B5A-D91B-4427-B5B1-57A8AB44D0F4}"/>
              </a:ext>
            </a:extLst>
          </p:cNvPr>
          <p:cNvSpPr txBox="1"/>
          <p:nvPr/>
        </p:nvSpPr>
        <p:spPr>
          <a:xfrm>
            <a:off x="1486216" y="1690688"/>
            <a:ext cx="8660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IN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4BA00-E1A3-4EDE-805D-8E02DF7A9CEB}"/>
              </a:ext>
            </a:extLst>
          </p:cNvPr>
          <p:cNvSpPr txBox="1"/>
          <p:nvPr/>
        </p:nvSpPr>
        <p:spPr>
          <a:xfrm>
            <a:off x="743108" y="772357"/>
            <a:ext cx="7194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Accelerators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F60752-EC32-498A-A685-1AE61B059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29" y="2008571"/>
            <a:ext cx="4477305" cy="33579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B63C89-C342-4184-A230-521B34411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262" y="2008571"/>
            <a:ext cx="5969740" cy="335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40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6BB03D-C706-4F46-8381-54B5BE303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28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66E7C9-B766-41D2-A953-6B9B4FEA2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5592"/>
            <a:ext cx="1486216" cy="72574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BD54A7-914F-4C63-BEA4-CDE3C83EF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983" y="6125592"/>
            <a:ext cx="1284017" cy="7257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A12B5A-D91B-4427-B5B1-57A8AB44D0F4}"/>
              </a:ext>
            </a:extLst>
          </p:cNvPr>
          <p:cNvSpPr txBox="1"/>
          <p:nvPr/>
        </p:nvSpPr>
        <p:spPr>
          <a:xfrm>
            <a:off x="1486216" y="1690688"/>
            <a:ext cx="8660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A968C5-936F-4B0D-B94B-E6182CED3A3A}"/>
              </a:ext>
            </a:extLst>
          </p:cNvPr>
          <p:cNvSpPr txBox="1"/>
          <p:nvPr/>
        </p:nvSpPr>
        <p:spPr>
          <a:xfrm>
            <a:off x="3077664" y="2875002"/>
            <a:ext cx="60366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>
                <a:latin typeface="Comic Sans MS" panose="030F0702030302020204" pitchFamily="66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26492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39AC-4A8A-4EA0-BDAD-EA019FD5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Deep neural networks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66E7C9-B766-41D2-A953-6B9B4FEA2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5592"/>
            <a:ext cx="1486216" cy="72574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BD54A7-914F-4C63-BEA4-CDE3C83EF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983" y="6125592"/>
            <a:ext cx="1284017" cy="725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0CBA09-7839-4806-8726-D9AFFF643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089" y="1482448"/>
            <a:ext cx="7335822" cy="464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9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66E7C9-B766-41D2-A953-6B9B4FEA2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5592"/>
            <a:ext cx="1486216" cy="72574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BD54A7-914F-4C63-BEA4-CDE3C83EF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983" y="6125592"/>
            <a:ext cx="1284017" cy="7257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6376E8-2745-4258-B447-3D5F7FC8666E}"/>
              </a:ext>
            </a:extLst>
          </p:cNvPr>
          <p:cNvSpPr txBox="1"/>
          <p:nvPr/>
        </p:nvSpPr>
        <p:spPr>
          <a:xfrm>
            <a:off x="1486216" y="843677"/>
            <a:ext cx="98542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Deep neural networks requires sufficient amount of memory and storage.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It is usually preferred to train deep learning models on GPUs. (Not always)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It does require lot of data but there are techniques like meta-learning using which models have been trained with less number of data. 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5718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39AC-4A8A-4EA0-BDAD-EA019FD5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What are edge-devices?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66E7C9-B766-41D2-A953-6B9B4FEA2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5592"/>
            <a:ext cx="1486216" cy="72574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BD54A7-914F-4C63-BEA4-CDE3C83EF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983" y="6125592"/>
            <a:ext cx="1284017" cy="725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B8936A-B22D-438A-AEB3-F3FF67F6C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3620654"/>
            <a:ext cx="2000250" cy="200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4EDF76-D72B-49A3-A6D0-65EE9FDFA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741" y="3858779"/>
            <a:ext cx="2590800" cy="1762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8F3B6-D54E-484A-85F5-791ADEAEAD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88" y="3782579"/>
            <a:ext cx="2190750" cy="18383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824386-2F2F-41CB-A39E-38F1839B634F}"/>
              </a:ext>
            </a:extLst>
          </p:cNvPr>
          <p:cNvSpPr txBox="1"/>
          <p:nvPr/>
        </p:nvSpPr>
        <p:spPr>
          <a:xfrm>
            <a:off x="1806101" y="1686174"/>
            <a:ext cx="8579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</a:rPr>
              <a:t>An </a:t>
            </a:r>
            <a:r>
              <a:rPr lang="en-US" b="1" i="0" dirty="0">
                <a:effectLst/>
              </a:rPr>
              <a:t>edge device</a:t>
            </a:r>
            <a:r>
              <a:rPr lang="en-US" b="0" i="0" dirty="0">
                <a:effectLst/>
              </a:rPr>
              <a:t> is any piece of hardware that controls data flow at the boundary between two networks. </a:t>
            </a:r>
          </a:p>
          <a:p>
            <a:r>
              <a:rPr lang="en-IN" dirty="0"/>
              <a:t>Common examples include IoT devices, smart home equipment and also mobile phones.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296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39AC-4A8A-4EA0-BDAD-EA019FD5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Flow of data through an ML system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66E7C9-B766-41D2-A953-6B9B4FEA2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5592"/>
            <a:ext cx="1486216" cy="72574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BD54A7-914F-4C63-BEA4-CDE3C83EF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983" y="6125592"/>
            <a:ext cx="1284017" cy="725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03FE89-1557-4348-9401-E845AB28E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665" y="1690688"/>
            <a:ext cx="10190514" cy="17878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7DD854-651E-40D3-9D30-A9F44DFE2D5C}"/>
              </a:ext>
            </a:extLst>
          </p:cNvPr>
          <p:cNvSpPr txBox="1"/>
          <p:nvPr/>
        </p:nvSpPr>
        <p:spPr>
          <a:xfrm>
            <a:off x="1828801" y="3852908"/>
            <a:ext cx="9516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Data is collected by the edge-device and sent to the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Inference happens on the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If required, the result is sent back to the device. </a:t>
            </a:r>
          </a:p>
        </p:txBody>
      </p:sp>
    </p:spTree>
    <p:extLst>
      <p:ext uri="{BB962C8B-B14F-4D97-AF65-F5344CB8AC3E}">
        <p14:creationId xmlns:p14="http://schemas.microsoft.com/office/powerpoint/2010/main" val="840836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39AC-4A8A-4EA0-BDAD-EA019FD5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On-device inference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66E7C9-B766-41D2-A953-6B9B4FEA2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5592"/>
            <a:ext cx="1486216" cy="72574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BD54A7-914F-4C63-BEA4-CDE3C83EF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983" y="6125592"/>
            <a:ext cx="1284017" cy="725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CDC179-5BE6-4229-9492-5989537C0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667" y="1425513"/>
            <a:ext cx="6294665" cy="2994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BDBCF4-7C21-4101-BC6B-2B36B596B976}"/>
              </a:ext>
            </a:extLst>
          </p:cNvPr>
          <p:cNvSpPr txBox="1"/>
          <p:nvPr/>
        </p:nvSpPr>
        <p:spPr>
          <a:xfrm>
            <a:off x="1802168" y="4649679"/>
            <a:ext cx="9845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Advantages: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Lesser bandwidth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Latency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Increased privacy and security.</a:t>
            </a:r>
          </a:p>
        </p:txBody>
      </p:sp>
    </p:spTree>
    <p:extLst>
      <p:ext uri="{BB962C8B-B14F-4D97-AF65-F5344CB8AC3E}">
        <p14:creationId xmlns:p14="http://schemas.microsoft.com/office/powerpoint/2010/main" val="1493210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39AC-4A8A-4EA0-BDAD-EA019FD5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Challenges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66E7C9-B766-41D2-A953-6B9B4FEA2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5592"/>
            <a:ext cx="1486216" cy="72574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BD54A7-914F-4C63-BEA4-CDE3C83EF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983" y="6125592"/>
            <a:ext cx="1284017" cy="7257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29BA92-6B05-453B-A5CE-1A480B0C9632}"/>
              </a:ext>
            </a:extLst>
          </p:cNvPr>
          <p:cNvSpPr txBox="1"/>
          <p:nvPr/>
        </p:nvSpPr>
        <p:spPr>
          <a:xfrm>
            <a:off x="1905813" y="1690688"/>
            <a:ext cx="7572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Edge-devices have limited amount of resources such as,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Power &amp;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91516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39AC-4A8A-4EA0-BDAD-EA019FD5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TensorFlow Lite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66E7C9-B766-41D2-A953-6B9B4FEA2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5592"/>
            <a:ext cx="1486216" cy="72574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BD54A7-914F-4C63-BEA4-CDE3C83EF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983" y="6125592"/>
            <a:ext cx="1284017" cy="7257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E065D4-6570-4CE5-A8A7-B121F39A7E0A}"/>
              </a:ext>
            </a:extLst>
          </p:cNvPr>
          <p:cNvSpPr txBox="1"/>
          <p:nvPr/>
        </p:nvSpPr>
        <p:spPr>
          <a:xfrm>
            <a:off x="1486216" y="1321356"/>
            <a:ext cx="901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 toolkit for running deep learning inference on edge-devices.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A47CEB-05FB-4D12-8DE9-9AF41138C058}"/>
              </a:ext>
            </a:extLst>
          </p:cNvPr>
          <p:cNvSpPr txBox="1"/>
          <p:nvPr/>
        </p:nvSpPr>
        <p:spPr>
          <a:xfrm>
            <a:off x="1697189" y="1988598"/>
            <a:ext cx="98526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Deep learning models that we train are converted to a form that works well on embedded or mobile devices using TFLite. 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These models are optimised to run under resource constraints. 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TFLite interpreter will run the model and run inference for us on edge-device.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Before we can deploy our trained model, it needs to go through a conversion process.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695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39AC-4A8A-4EA0-BDAD-EA019FD5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Deployment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66E7C9-B766-41D2-A953-6B9B4FEA2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5592"/>
            <a:ext cx="1486216" cy="72574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BD54A7-914F-4C63-BEA4-CDE3C83EF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983" y="6125592"/>
            <a:ext cx="1284017" cy="725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2364BC-6B0D-43EA-AFD6-80B1A8368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425" y="1419225"/>
            <a:ext cx="69151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98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AnalogousFromLightSeedLeftStep">
      <a:dk1>
        <a:srgbClr val="000000"/>
      </a:dk1>
      <a:lt1>
        <a:srgbClr val="FFFFFF"/>
      </a:lt1>
      <a:dk2>
        <a:srgbClr val="33351E"/>
      </a:dk2>
      <a:lt2>
        <a:srgbClr val="E8E2E3"/>
      </a:lt2>
      <a:accent1>
        <a:srgbClr val="63AF9D"/>
      </a:accent1>
      <a:accent2>
        <a:srgbClr val="56B376"/>
      </a:accent2>
      <a:accent3>
        <a:srgbClr val="62B25C"/>
      </a:accent3>
      <a:accent4>
        <a:srgbClr val="80AE53"/>
      </a:accent4>
      <a:accent5>
        <a:srgbClr val="A0A662"/>
      </a:accent5>
      <a:accent6>
        <a:srgbClr val="BC9C58"/>
      </a:accent6>
      <a:hlink>
        <a:srgbClr val="AE697A"/>
      </a:hlink>
      <a:folHlink>
        <a:srgbClr val="7F7F7F"/>
      </a:folHlink>
    </a:clrScheme>
    <a:fontScheme name="Dante">
      <a:majorFont>
        <a:latin typeface="Georgia Pro"/>
        <a:ea typeface=""/>
        <a:cs typeface=""/>
      </a:majorFont>
      <a:minorFont>
        <a:latin typeface="Georgi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521</Words>
  <Application>Microsoft Office PowerPoint</Application>
  <PresentationFormat>Widescreen</PresentationFormat>
  <Paragraphs>81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Comic Sans MS</vt:lpstr>
      <vt:lpstr>Dante (Headings)2</vt:lpstr>
      <vt:lpstr>Georgia Pro</vt:lpstr>
      <vt:lpstr>Helvetica Neue Medium</vt:lpstr>
      <vt:lpstr>Segoe UI Black</vt:lpstr>
      <vt:lpstr>Wingdings 2</vt:lpstr>
      <vt:lpstr>OffsetVTI</vt:lpstr>
      <vt:lpstr>PowerPoint Presentation</vt:lpstr>
      <vt:lpstr>Deep neural networks</vt:lpstr>
      <vt:lpstr>PowerPoint Presentation</vt:lpstr>
      <vt:lpstr>What are edge-devices? </vt:lpstr>
      <vt:lpstr>Flow of data through an ML system</vt:lpstr>
      <vt:lpstr>On-device inference</vt:lpstr>
      <vt:lpstr>Challenges</vt:lpstr>
      <vt:lpstr>TensorFlow Lite</vt:lpstr>
      <vt:lpstr>Deployment</vt:lpstr>
      <vt:lpstr>Steps</vt:lpstr>
      <vt:lpstr>Why models should be optimized?</vt:lpstr>
      <vt:lpstr>Optimizations in TFLite</vt:lpstr>
      <vt:lpstr>Testing the converted model</vt:lpstr>
      <vt:lpstr>Installing TFLite on Raspberry Pi</vt:lpstr>
      <vt:lpstr>Gesture based home automation on Raspberry Pi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Nagaraj Murthy</dc:creator>
  <cp:lastModifiedBy>Nagaraj Murthy</cp:lastModifiedBy>
  <cp:revision>20</cp:revision>
  <dcterms:created xsi:type="dcterms:W3CDTF">2020-12-03T02:40:30Z</dcterms:created>
  <dcterms:modified xsi:type="dcterms:W3CDTF">2020-12-03T15:44:10Z</dcterms:modified>
</cp:coreProperties>
</file>